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h3.googleusercontent.com/proxy/x08NambK-45O03mFd1eK4CPmaG3gLpQVzTGjlDF4dxkDVpARI6h5ThRXJft9m8Qrxxevk1eIUMoux_Q1O-yNdczV_4ERLzH8Jm4J2X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a3.giphy.com/media/82MkOzEyyXeSLkgWyv/giphy.gif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tic01.nyt.com/images/2020/03/29/us/iowa-coronavirus-cases-promo-1585539039190/iowa-coronavirus-cases-promo-1585539039190-superJumbo-v134.png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https://lh3.googleusercontent.com/proxy/x08NambK-45O03mFd1eK4CPmaG3gLpQVzTGjlDF4dxkDVpARI6h5ThRXJft9m8Qrxxevk1eIUMoux_Q1O-yNdczV_4ERLzH8Jm4J2XM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86caa76b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86caa76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4ea1def6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4ea1def6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86caa76b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86caa76b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86caa76b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86caa76b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be </a:t>
            </a:r>
            <a:r>
              <a:rPr lang="en"/>
              <a:t>projection</a:t>
            </a:r>
            <a:r>
              <a:rPr lang="en"/>
              <a:t> issue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50657e1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50657e1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https://i.redd.it/scupjyjwyqs11.jpg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6caa76b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6caa76b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https://media3.giphy.com/media/82MkOzEyyXeSLkgWyv/giphy.gif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downloaded lowest resolution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4ea1def6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4ea1def6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4ea1def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4ea1def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conv1d and spatial dropout for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 layers are a dense layer in upside down u sahe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ea1def6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ea1def6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ea1def6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ea1def6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predicts aggregate </a:t>
            </a:r>
            <a:r>
              <a:rPr lang="en"/>
              <a:t>yield for a county, but that’s not necessarily useful as counties are large,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apply it to temporal histograms of individual pixels, which, since they are normalized in the same way, give us a relative yield metric that tells us how good a pixel is compared to others. A high yielding pixel’s temporal histogram should be similar to a high yielding county’s histogram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86caa76b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86caa76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https://static01.nyt.com/images/2020/03/29/us/iowa-coronavirus-cases-promo-1585539039190/iowa-coronavirus-cases-promo-1585539039190-superJumbo-v134.png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(actually abt covid, but it shows a point)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4ea1def6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4ea1def6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ea1def6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ea1def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future, we would like to features at land cover classification data to </a:t>
            </a:r>
            <a:r>
              <a:rPr lang="en"/>
              <a:t>avoid looking at regions that are completely unfeasible for crop planting, such as cities.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might also consider segmenting land based on their soil or other properties that might not be visible from environmental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the number of data sources and perform some form of feature selection to see which bands are useful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we didn’t use spectral data, but we might want to look at a model that predicts NDVI based on environmental data, and then use that predicted NDVI as an input to another model to predict crop viability - allows us to get around the biasing we mentioned earlier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crops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locations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894e3f4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894e3f4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4ea1def6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4ea1def6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Richard: The first issue is that Iowa </a:t>
            </a:r>
            <a:r>
              <a:rPr lang="en"/>
              <a:t>already has crops, so if we use something like spectral data as input, as that would bias our results.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86caa76b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86caa76b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86caa76b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86caa76b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Richard: Can consider the</a:t>
            </a:r>
            <a:r>
              <a:rPr lang="en"/>
              <a:t> </a:t>
            </a:r>
            <a:r>
              <a:rPr lang="en"/>
              <a:t>histogram as a probability distribution, and if we see</a:t>
            </a:r>
            <a:r>
              <a:rPr lang="en"/>
              <a:t> this same distribution when looking at the temporal histogram of a pixel, we can find whether it is good for crops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894e3f4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894e3f4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https://code.earthengine.google.com/57668c42aaddac4f1e3333288b4286f3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86caa76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86caa76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Richard: If we are focusing on Iowa over 7 years, then we would only have 7 data points, which really isn’t that much, so we decided to look at counties - large enough that we have aggregate yield, large enough that it yield sufficiently many data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86caa76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86caa76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Richard: Use the Cropland data layer to find areas with cultivated corn crops, and only generate band-wise histograms of a county with the valid pixels. Since we have 99 counties over the span of 7 years, that comes out to about 650 datapoints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86caa76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86caa76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sydYQL-Bvr2sz1-zpbM-Hm3-qdmFkHJb/view" TargetMode="External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1" Type="http://schemas.openxmlformats.org/officeDocument/2006/relationships/image" Target="../media/image12.png"/><Relationship Id="rId10" Type="http://schemas.openxmlformats.org/officeDocument/2006/relationships/image" Target="../media/image2.png"/><Relationship Id="rId12" Type="http://schemas.openxmlformats.org/officeDocument/2006/relationships/hyperlink" Target="https://www.extension.iastate.edu/agdm/crops/pdf/a1-12.pdf" TargetMode="External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SPACY: </a:t>
            </a:r>
            <a:r>
              <a:rPr lang="en" sz="4000">
                <a:latin typeface="Roboto"/>
                <a:ea typeface="Roboto"/>
                <a:cs typeface="Roboto"/>
                <a:sym typeface="Roboto"/>
              </a:rPr>
              <a:t>Satellite</a:t>
            </a:r>
            <a:r>
              <a:rPr lang="en" sz="4000">
                <a:latin typeface="Roboto"/>
                <a:ea typeface="Roboto"/>
                <a:cs typeface="Roboto"/>
                <a:sym typeface="Roboto"/>
              </a:rPr>
              <a:t> Prediction of Aggregate </a:t>
            </a:r>
            <a:r>
              <a:rPr lang="en" sz="4000">
                <a:latin typeface="Roboto"/>
                <a:ea typeface="Roboto"/>
                <a:cs typeface="Roboto"/>
                <a:sym typeface="Roboto"/>
              </a:rPr>
              <a:t>Corn </a:t>
            </a:r>
            <a:r>
              <a:rPr lang="en" sz="4000">
                <a:latin typeface="Roboto"/>
                <a:ea typeface="Roboto"/>
                <a:cs typeface="Roboto"/>
                <a:sym typeface="Roboto"/>
              </a:rPr>
              <a:t>Yield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05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Yuval Epstain Ofek &amp; Richard Lee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2934" l="0" r="0" t="0"/>
          <a:stretch/>
        </p:blipFill>
        <p:spPr>
          <a:xfrm>
            <a:off x="211875" y="3477947"/>
            <a:ext cx="3815775" cy="16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 txBox="1"/>
          <p:nvPr>
            <p:ph type="title"/>
          </p:nvPr>
        </p:nvSpPr>
        <p:spPr>
          <a:xfrm>
            <a:off x="311700" y="49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Histogramming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311700" y="1152475"/>
            <a:ext cx="8520600" cy="3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Challenges: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Fixed number of bins as input for a ml method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Spatial &amp; temporal histogramming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 earth engine makes neither of these </a:t>
            </a:r>
            <a:r>
              <a:rPr lang="en">
                <a:solidFill>
                  <a:schemeClr val="lt1"/>
                </a:solidFill>
              </a:rPr>
              <a:t>convenient: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Histogram doesn’t guarantee bin number - need to use ‘fixed histogram’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Bands have different mins/maxs but fixed histogram accepts only one of each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Reducer works either spatially of temporally, but not both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Memory issues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O CREATE A NUMBER MATRIX EFFECT uisng windows notepad - YouTube"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1921675" y="192900"/>
            <a:ext cx="5300700" cy="47577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GEE Pseudocode:</a:t>
            </a:r>
            <a:endParaRPr u="sng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For each of the image products: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# get mins and maxs for each bands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Calculate band-wise mins and maxs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3. Bring them into numpy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# county specific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4. Grab the county shape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5. Clip the image collection the the county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   # band-wise histogramming 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6. For each of the bands: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 Make a fixed histogram from the calculated min and max for the band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# spatial histogramming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8. Map the image collection to a feature collection with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	# temporal histogramming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9. Aggregate all the histograms into one array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10. Bring into numpy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	11. Sum across the time axis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833"/>
          <a:stretch/>
        </p:blipFill>
        <p:spPr>
          <a:xfrm>
            <a:off x="0" y="42875"/>
            <a:ext cx="8337100" cy="510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4907750" y="514200"/>
            <a:ext cx="3929700" cy="3201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2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GEE Pseudocode:</a:t>
            </a:r>
            <a:endParaRPr u="sng">
              <a:solidFill>
                <a:schemeClr val="dk2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For each of the image products: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2. Calculate band-wise mins and maxs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3. Bring them into numpy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4. Grab the county shape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6. For each of the bands: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7. Make a fixed histogram from the    calculated min and max for the band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8. Map the image collection to a feature collection with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9. Aggregate all the histograms into one array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10. Bring into numpy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11. Sum across the time axis </a:t>
            </a:r>
            <a:endParaRPr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More Issues</a:t>
            </a:r>
            <a:endParaRPr sz="3000"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This is all well and nice, but</a:t>
            </a:r>
            <a:r>
              <a:rPr lang="en">
                <a:solidFill>
                  <a:schemeClr val="accent4"/>
                </a:solidFill>
              </a:rPr>
              <a:t>...</a:t>
            </a:r>
            <a:r>
              <a:rPr lang="en">
                <a:solidFill>
                  <a:schemeClr val="accent4"/>
                </a:solidFill>
              </a:rPr>
              <a:t> 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One year takes a day to download (for only one image collection)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Not all data services are compatible (not reducing or too big)  - we think the issue has to do with projections, but haven’t been able to solve it 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en">
                <a:solidFill>
                  <a:schemeClr val="accent4"/>
                </a:solidFill>
              </a:rPr>
              <a:t>Corrupted data (where the reducers don</a:t>
            </a:r>
            <a:r>
              <a:rPr lang="en">
                <a:solidFill>
                  <a:schemeClr val="accent4"/>
                </a:solidFill>
              </a:rPr>
              <a:t>'t work)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0" y="150495"/>
            <a:ext cx="9144000" cy="4994910"/>
            <a:chOff x="0" y="74295"/>
            <a:chExt cx="9144000" cy="4994910"/>
          </a:xfrm>
        </p:grpSpPr>
        <p:pic>
          <p:nvPicPr>
            <p:cNvPr id="208" name="Google Shape;20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74295"/>
              <a:ext cx="9144000" cy="49949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6"/>
            <p:cNvSpPr txBox="1"/>
            <p:nvPr/>
          </p:nvSpPr>
          <p:spPr>
            <a:xfrm>
              <a:off x="4595825" y="621500"/>
              <a:ext cx="4060200" cy="1242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“Using Google Earth Engine is not stressful at all.”</a:t>
              </a:r>
              <a:endParaRPr sz="3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ended up doing it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Generated an Earth Engine Image Collection for each county, for each year, for each Earth Engine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Used a parallelized script to download low resolution geotiffs (~5 days)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Richard’s computer died in the aftermath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Wrote a second script to load a stack of images from a year (optionally mask them) and then flatten them before using numpy to generate band-wise histograms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75" y="3311750"/>
            <a:ext cx="1771050" cy="17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5458900" y="3467525"/>
            <a:ext cx="21957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Richard, circa 2021, colorized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311700" y="29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Normalization</a:t>
            </a:r>
            <a:endParaRPr sz="3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3" name="Google Shape;223;p28"/>
          <p:cNvGrpSpPr/>
          <p:nvPr/>
        </p:nvGrpSpPr>
        <p:grpSpPr>
          <a:xfrm>
            <a:off x="335620" y="1467335"/>
            <a:ext cx="8472759" cy="3272565"/>
            <a:chOff x="641660" y="816060"/>
            <a:chExt cx="8472759" cy="3272565"/>
          </a:xfrm>
        </p:grpSpPr>
        <p:grpSp>
          <p:nvGrpSpPr>
            <p:cNvPr id="224" name="Google Shape;224;p28"/>
            <p:cNvGrpSpPr/>
            <p:nvPr/>
          </p:nvGrpSpPr>
          <p:grpSpPr>
            <a:xfrm>
              <a:off x="641660" y="816060"/>
              <a:ext cx="8472759" cy="3272565"/>
              <a:chOff x="439350" y="492925"/>
              <a:chExt cx="8265300" cy="3531799"/>
            </a:xfrm>
          </p:grpSpPr>
          <p:pic>
            <p:nvPicPr>
              <p:cNvPr id="225" name="Google Shape;225;p28"/>
              <p:cNvPicPr preferRelativeResize="0"/>
              <p:nvPr/>
            </p:nvPicPr>
            <p:blipFill rotWithShape="1">
              <a:blip r:embed="rId3">
                <a:alphaModFix amt="91000"/>
              </a:blip>
              <a:srcRect b="0" l="4808" r="4808" t="4598"/>
              <a:stretch/>
            </p:blipFill>
            <p:spPr>
              <a:xfrm>
                <a:off x="439350" y="492925"/>
                <a:ext cx="8265300" cy="158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226;p28"/>
              <p:cNvPicPr preferRelativeResize="0"/>
              <p:nvPr/>
            </p:nvPicPr>
            <p:blipFill rotWithShape="1">
              <a:blip r:embed="rId4">
                <a:alphaModFix amt="91000"/>
              </a:blip>
              <a:srcRect b="0" l="4808" r="4799" t="4095"/>
              <a:stretch/>
            </p:blipFill>
            <p:spPr>
              <a:xfrm>
                <a:off x="439354" y="2443567"/>
                <a:ext cx="8265290" cy="15811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7" name="Google Shape;227;p28"/>
            <p:cNvSpPr txBox="1"/>
            <p:nvPr/>
          </p:nvSpPr>
          <p:spPr>
            <a:xfrm>
              <a:off x="973925" y="1052503"/>
              <a:ext cx="617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highlight>
                    <a:schemeClr val="dk2"/>
                  </a:highlight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800">
                  <a:solidFill>
                    <a:schemeClr val="lt2"/>
                  </a:solidFill>
                  <a:highlight>
                    <a:schemeClr val="dk2"/>
                  </a:highlight>
                  <a:latin typeface="Roboto"/>
                  <a:ea typeface="Roboto"/>
                  <a:cs typeface="Roboto"/>
                  <a:sym typeface="Roboto"/>
                </a:rPr>
                <a:t>Original </a:t>
              </a:r>
              <a:r>
                <a:rPr lang="en" sz="1800">
                  <a:solidFill>
                    <a:schemeClr val="dk2"/>
                  </a:solidFill>
                  <a:highlight>
                    <a:schemeClr val="dk2"/>
                  </a:highlight>
                  <a:latin typeface="Roboto"/>
                  <a:ea typeface="Roboto"/>
                  <a:cs typeface="Roboto"/>
                  <a:sym typeface="Roboto"/>
                </a:rPr>
                <a:t>‘</a:t>
              </a:r>
              <a:endParaRPr sz="1800">
                <a:solidFill>
                  <a:schemeClr val="dk2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28"/>
            <p:cNvSpPr txBox="1"/>
            <p:nvPr/>
          </p:nvSpPr>
          <p:spPr>
            <a:xfrm>
              <a:off x="973925" y="2837250"/>
              <a:ext cx="6172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2"/>
                  </a:solidFill>
                  <a:highlight>
                    <a:schemeClr val="dk2"/>
                  </a:highlight>
                  <a:latin typeface="Roboto"/>
                  <a:ea typeface="Roboto"/>
                  <a:cs typeface="Roboto"/>
                  <a:sym typeface="Roboto"/>
                </a:rPr>
                <a:t> Histogram-wise: percent of max </a:t>
              </a:r>
              <a:r>
                <a:rPr lang="en" sz="1800">
                  <a:solidFill>
                    <a:schemeClr val="dk2"/>
                  </a:solidFill>
                  <a:highlight>
                    <a:schemeClr val="dk2"/>
                  </a:highlight>
                  <a:latin typeface="Roboto"/>
                  <a:ea typeface="Roboto"/>
                  <a:cs typeface="Roboto"/>
                  <a:sym typeface="Roboto"/>
                </a:rPr>
                <a:t>‘</a:t>
              </a:r>
              <a:endParaRPr sz="1800">
                <a:solidFill>
                  <a:schemeClr val="dk2"/>
                </a:solidFill>
                <a:highlight>
                  <a:schemeClr val="dk2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Model Design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311700" y="1152475"/>
            <a:ext cx="6113400" cy="3687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Conv1D to take into account the 1D relationship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the histogram bins (1 was enough from our tests)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Spatial dropout for regularization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Our goal is to get small mean absolute error (MAE), but through empirical testing we saw that we get better results optimizing for mean square error (MSE)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MSE leads to a more aggressive optimization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Empirically tested and this model performed the best: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Val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MSE:  203.6 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Val </a:t>
            </a:r>
            <a:r>
              <a:rPr lang="en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MAE: 10.7 bus</a:t>
            </a:r>
            <a:r>
              <a:rPr lang="en">
                <a:solidFill>
                  <a:schemeClr val="accent4"/>
                </a:solidFill>
              </a:rPr>
              <a:t>hels/acre 		(std of yield is 27.1)</a:t>
            </a:r>
            <a:endParaRPr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025" y="220230"/>
            <a:ext cx="2029275" cy="470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1" name="Google Shape;241;p30"/>
          <p:cNvGrpSpPr/>
          <p:nvPr/>
        </p:nvGrpSpPr>
        <p:grpSpPr>
          <a:xfrm>
            <a:off x="390500" y="1017725"/>
            <a:ext cx="8363003" cy="4120458"/>
            <a:chOff x="0" y="0"/>
            <a:chExt cx="10439400" cy="5143500"/>
          </a:xfrm>
        </p:grpSpPr>
        <p:pic>
          <p:nvPicPr>
            <p:cNvPr id="242" name="Google Shape;24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5267325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7325" y="0"/>
              <a:ext cx="5172075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Heatmap</a:t>
            </a:r>
            <a:endParaRPr sz="3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311700" y="1152475"/>
            <a:ext cx="4263900" cy="3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have a model that can predict aggregate yield from histogram, we can take the model and apply it to histograms at each pixel.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Assuming that a ‘high-yield’ pixel’s temporal histogram is similar to a high-yield county (and vice versa)</a:t>
            </a:r>
            <a:endParaRPr/>
          </a:p>
        </p:txBody>
      </p:sp>
      <p:pic>
        <p:nvPicPr>
          <p:cNvPr id="250" name="Google Shape;250;p31" title="video-162062403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600" y="859375"/>
            <a:ext cx="4263600" cy="359806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5204000" y="4565000"/>
            <a:ext cx="32169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(Lighter is higher relative yield)</a:t>
            </a:r>
            <a:endParaRPr sz="1700"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5098950" y="376675"/>
            <a:ext cx="32169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Calhoun Prediction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1627" l="14809" r="19634" t="14101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Project Goals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77250" y="64575"/>
            <a:ext cx="83895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 Predict good locations</a:t>
            </a: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 to plant corn based on how likely these locations are to </a:t>
            </a: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‘ 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highlight>
                  <a:schemeClr val="lt1"/>
                </a:highlight>
              </a:rPr>
              <a:t> increasing </a:t>
            </a:r>
            <a:r>
              <a:rPr lang="en">
                <a:highlight>
                  <a:schemeClr val="lt1"/>
                </a:highlight>
              </a:rPr>
              <a:t>aggregate </a:t>
            </a:r>
            <a:r>
              <a:rPr lang="en">
                <a:highlight>
                  <a:schemeClr val="lt1"/>
                </a:highlight>
              </a:rPr>
              <a:t>yield </a:t>
            </a:r>
            <a:r>
              <a:rPr lang="en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982775" y="3103875"/>
            <a:ext cx="210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2012 Yield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Conclusions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This type of project has promise: the model was able to train and more so the validation accuracy dropped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Such a model could be a viable method to evaluate the potential for non-cultivated land to grow corn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environmental data only, we are able to ignore effects of current crops on the model prediction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makes a key assumption that all things but the </a:t>
            </a:r>
            <a:r>
              <a:rPr lang="en"/>
              <a:t>environmental</a:t>
            </a:r>
            <a:r>
              <a:rPr lang="en"/>
              <a:t> conditions are consistent across all land, but this assumption may not hold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Personal Conclusions:</a:t>
            </a:r>
            <a:endParaRPr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/>
              <a:t>Getting good data is very difficult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with Google Earth Engine is a big headache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Future 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3"/>
          <p:cNvSpPr txBox="1"/>
          <p:nvPr>
            <p:ph idx="1" type="body"/>
          </p:nvPr>
        </p:nvSpPr>
        <p:spPr>
          <a:xfrm>
            <a:off x="311700" y="1152475"/>
            <a:ext cx="741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Consider land cover classes for predictions (only look at places that crops can be planted, not a city o</a:t>
            </a:r>
            <a:r>
              <a:rPr lang="en"/>
              <a:t>r body of water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for example)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 the data by land (i.e. soil) conditions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more comprehensive set of bands from more data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a rigorous band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model on higher resolution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NDVI as an intermediate predictor for yield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further analysis on what model to use for the overall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yield of different crops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Different/more locations </a:t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13332" l="30068" r="31807" t="13332"/>
          <a:stretch/>
        </p:blipFill>
        <p:spPr>
          <a:xfrm>
            <a:off x="7951000" y="3083700"/>
            <a:ext cx="996550" cy="19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775" y="-96450"/>
            <a:ext cx="9261551" cy="53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>
            <p:ph type="title"/>
          </p:nvPr>
        </p:nvSpPr>
        <p:spPr>
          <a:xfrm>
            <a:off x="2050175" y="2922975"/>
            <a:ext cx="47460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1748" r="3239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>
                <a:solidFill>
                  <a:schemeClr val="accent2"/>
                </a:solidFill>
                <a:highlight>
                  <a:schemeClr val="dk1"/>
                </a:highlight>
              </a:rPr>
              <a:t>Concerns</a:t>
            </a:r>
            <a:endParaRPr sz="3300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1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  <a:highlight>
                  <a:schemeClr val="dk1"/>
                </a:highlight>
              </a:rPr>
              <a:t>How do we stop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current crop location</a:t>
            </a:r>
            <a:r>
              <a:rPr lang="en">
                <a:solidFill>
                  <a:schemeClr val="lt2"/>
                </a:solidFill>
                <a:highlight>
                  <a:schemeClr val="dk1"/>
                </a:highlight>
              </a:rPr>
              <a:t> from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biasing </a:t>
            </a:r>
            <a:r>
              <a:rPr lang="en">
                <a:solidFill>
                  <a:schemeClr val="lt2"/>
                </a:solidFill>
                <a:highlight>
                  <a:schemeClr val="dk1"/>
                </a:highlight>
              </a:rPr>
              <a:t>our analysis?</a:t>
            </a:r>
            <a:endParaRPr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  <a:highlight>
                  <a:schemeClr val="dk1"/>
                </a:highlight>
              </a:rPr>
              <a:t>The yield data is on a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county basis</a:t>
            </a:r>
            <a:r>
              <a:rPr lang="en">
                <a:solidFill>
                  <a:schemeClr val="lt2"/>
                </a:solidFill>
                <a:highlight>
                  <a:schemeClr val="dk1"/>
                </a:highlight>
              </a:rPr>
              <a:t>, how can we use that to create a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pixel-based heatmap</a:t>
            </a:r>
            <a:r>
              <a:rPr lang="en">
                <a:solidFill>
                  <a:schemeClr val="lt2"/>
                </a:solidFill>
                <a:highlight>
                  <a:schemeClr val="dk1"/>
                </a:highlight>
              </a:rPr>
              <a:t>?</a:t>
            </a:r>
            <a:endParaRPr>
              <a:solidFill>
                <a:schemeClr val="lt2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Our Solutions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164500" cy="1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Stop Crop-bias: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2"/>
                </a:solidFill>
              </a:rPr>
              <a:t>O</a:t>
            </a:r>
            <a:r>
              <a:rPr lang="en">
                <a:solidFill>
                  <a:schemeClr val="lt2"/>
                </a:solidFill>
              </a:rPr>
              <a:t>nly </a:t>
            </a:r>
            <a:r>
              <a:rPr lang="en">
                <a:solidFill>
                  <a:schemeClr val="lt1"/>
                </a:solidFill>
              </a:rPr>
              <a:t>use environmental factors</a:t>
            </a:r>
            <a:r>
              <a:rPr lang="en">
                <a:solidFill>
                  <a:schemeClr val="lt2"/>
                </a:solidFill>
              </a:rPr>
              <a:t> (daylight, temperatures, vapor pressure, etc.), as those are </a:t>
            </a:r>
            <a:r>
              <a:rPr lang="en">
                <a:solidFill>
                  <a:schemeClr val="lt1"/>
                </a:solidFill>
              </a:rPr>
              <a:t>independent </a:t>
            </a:r>
            <a:r>
              <a:rPr lang="en">
                <a:solidFill>
                  <a:schemeClr val="lt2"/>
                </a:solidFill>
              </a:rPr>
              <a:t>from whether crops are present</a:t>
            </a:r>
            <a:endParaRPr/>
          </a:p>
        </p:txBody>
      </p:sp>
      <p:grpSp>
        <p:nvGrpSpPr>
          <p:cNvPr id="78" name="Google Shape;78;p16"/>
          <p:cNvGrpSpPr/>
          <p:nvPr/>
        </p:nvGrpSpPr>
        <p:grpSpPr>
          <a:xfrm>
            <a:off x="115800" y="2745765"/>
            <a:ext cx="8912400" cy="2195677"/>
            <a:chOff x="115800" y="2517165"/>
            <a:chExt cx="8912400" cy="2195677"/>
          </a:xfrm>
        </p:grpSpPr>
        <p:grpSp>
          <p:nvGrpSpPr>
            <p:cNvPr id="79" name="Google Shape;79;p16"/>
            <p:cNvGrpSpPr/>
            <p:nvPr/>
          </p:nvGrpSpPr>
          <p:grpSpPr>
            <a:xfrm>
              <a:off x="2376306" y="2517165"/>
              <a:ext cx="4391387" cy="2195677"/>
              <a:chOff x="3923762" y="2775350"/>
              <a:chExt cx="4818288" cy="2409125"/>
            </a:xfrm>
          </p:grpSpPr>
          <p:pic>
            <p:nvPicPr>
              <p:cNvPr id="80" name="Google Shape;80;p1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923762" y="2775350"/>
                <a:ext cx="2409125" cy="2409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Google Shape;81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32900" y="2775354"/>
                <a:ext cx="2409150" cy="24091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" name="Google Shape;82;p16"/>
            <p:cNvSpPr txBox="1"/>
            <p:nvPr/>
          </p:nvSpPr>
          <p:spPr>
            <a:xfrm>
              <a:off x="115800" y="3199363"/>
              <a:ext cx="2260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Daymet V4: Daily Surface Weather and Climatological Summaries</a:t>
              </a:r>
              <a:endPara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6767700" y="2983963"/>
              <a:ext cx="22605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ERA5 Daily aggregates - Latest climate reanalysis produced by ECMWF / Copernicus Climate Change Service</a:t>
              </a:r>
              <a:endParaRPr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Our Solutions 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Generalize to pixel-based predictions: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Convert input to </a:t>
            </a:r>
            <a:r>
              <a:rPr lang="en">
                <a:solidFill>
                  <a:schemeClr val="lt1"/>
                </a:solidFill>
              </a:rPr>
              <a:t>histograms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At training take histogram of all crop pixels &amp; at evaluation take pixel-wise histograms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5258" l="3613" r="3492" t="0"/>
          <a:stretch/>
        </p:blipFill>
        <p:spPr>
          <a:xfrm>
            <a:off x="311700" y="3752850"/>
            <a:ext cx="8520600" cy="11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253850" y="3352650"/>
            <a:ext cx="46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Normalized Band Histograms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4294967295" type="title"/>
          </p:nvPr>
        </p:nvSpPr>
        <p:spPr>
          <a:xfrm>
            <a:off x="311700" y="11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Corn y</a:t>
            </a:r>
            <a:r>
              <a:rPr lang="en" sz="3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ield data (labels) - bushels/acre</a:t>
            </a:r>
            <a:endParaRPr sz="3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7" name="Google Shape;97;p18"/>
          <p:cNvGrpSpPr/>
          <p:nvPr/>
        </p:nvGrpSpPr>
        <p:grpSpPr>
          <a:xfrm>
            <a:off x="785789" y="747865"/>
            <a:ext cx="7572294" cy="4175518"/>
            <a:chOff x="794252" y="721059"/>
            <a:chExt cx="7669699" cy="4229229"/>
          </a:xfrm>
        </p:grpSpPr>
        <p:grpSp>
          <p:nvGrpSpPr>
            <p:cNvPr id="98" name="Google Shape;98;p18"/>
            <p:cNvGrpSpPr/>
            <p:nvPr/>
          </p:nvGrpSpPr>
          <p:grpSpPr>
            <a:xfrm>
              <a:off x="794252" y="774691"/>
              <a:ext cx="2134712" cy="4168288"/>
              <a:chOff x="794252" y="774691"/>
              <a:chExt cx="2134712" cy="4168288"/>
            </a:xfrm>
          </p:grpSpPr>
          <p:grpSp>
            <p:nvGrpSpPr>
              <p:cNvPr id="99" name="Google Shape;99;p18"/>
              <p:cNvGrpSpPr/>
              <p:nvPr/>
            </p:nvGrpSpPr>
            <p:grpSpPr>
              <a:xfrm>
                <a:off x="858859" y="774691"/>
                <a:ext cx="2012021" cy="1328072"/>
                <a:chOff x="869576" y="850839"/>
                <a:chExt cx="2012021" cy="1328072"/>
              </a:xfrm>
            </p:grpSpPr>
            <p:pic>
              <p:nvPicPr>
                <p:cNvPr id="100" name="Google Shape;100;p1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69576" y="850839"/>
                  <a:ext cx="2012021" cy="13280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1" name="Google Shape;101;p18"/>
                <p:cNvSpPr txBox="1"/>
                <p:nvPr/>
              </p:nvSpPr>
              <p:spPr>
                <a:xfrm>
                  <a:off x="1050716" y="1261564"/>
                  <a:ext cx="1615800" cy="405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2011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02" name="Google Shape;102;p18"/>
              <p:cNvGrpSpPr/>
              <p:nvPr/>
            </p:nvGrpSpPr>
            <p:grpSpPr>
              <a:xfrm>
                <a:off x="820432" y="2122732"/>
                <a:ext cx="2108531" cy="1387722"/>
                <a:chOff x="852579" y="2165595"/>
                <a:chExt cx="2108531" cy="1387722"/>
              </a:xfrm>
            </p:grpSpPr>
            <p:pic>
              <p:nvPicPr>
                <p:cNvPr id="103" name="Google Shape;103;p18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852579" y="2165595"/>
                  <a:ext cx="2108531" cy="13877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4" name="Google Shape;104;p18"/>
                <p:cNvSpPr txBox="1"/>
                <p:nvPr/>
              </p:nvSpPr>
              <p:spPr>
                <a:xfrm>
                  <a:off x="1050716" y="2615666"/>
                  <a:ext cx="1615800" cy="405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2014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05" name="Google Shape;105;p18"/>
              <p:cNvGrpSpPr/>
              <p:nvPr/>
            </p:nvGrpSpPr>
            <p:grpSpPr>
              <a:xfrm>
                <a:off x="794252" y="3558982"/>
                <a:ext cx="2108617" cy="1383997"/>
                <a:chOff x="824703" y="3530592"/>
                <a:chExt cx="2110305" cy="1385105"/>
              </a:xfrm>
            </p:grpSpPr>
            <p:pic>
              <p:nvPicPr>
                <p:cNvPr id="106" name="Google Shape;106;p18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824703" y="3530592"/>
                  <a:ext cx="2110305" cy="1385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7" name="Google Shape;107;p18"/>
                <p:cNvSpPr txBox="1"/>
                <p:nvPr/>
              </p:nvSpPr>
              <p:spPr>
                <a:xfrm>
                  <a:off x="1050716" y="3969768"/>
                  <a:ext cx="1615800" cy="40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2017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108" name="Google Shape;108;p18"/>
            <p:cNvGrpSpPr/>
            <p:nvPr/>
          </p:nvGrpSpPr>
          <p:grpSpPr>
            <a:xfrm>
              <a:off x="3507254" y="757694"/>
              <a:ext cx="2221340" cy="4192594"/>
              <a:chOff x="3460442" y="757694"/>
              <a:chExt cx="2221340" cy="4192594"/>
            </a:xfrm>
          </p:grpSpPr>
          <p:grpSp>
            <p:nvGrpSpPr>
              <p:cNvPr id="109" name="Google Shape;109;p18"/>
              <p:cNvGrpSpPr/>
              <p:nvPr/>
            </p:nvGrpSpPr>
            <p:grpSpPr>
              <a:xfrm>
                <a:off x="3474807" y="757694"/>
                <a:ext cx="2206975" cy="1417753"/>
                <a:chOff x="3469075" y="822612"/>
                <a:chExt cx="2108508" cy="1354498"/>
              </a:xfrm>
            </p:grpSpPr>
            <p:pic>
              <p:nvPicPr>
                <p:cNvPr id="110" name="Google Shape;110;p18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469075" y="822612"/>
                  <a:ext cx="2108508" cy="13544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1" name="Google Shape;111;p18"/>
                <p:cNvSpPr txBox="1"/>
                <p:nvPr/>
              </p:nvSpPr>
              <p:spPr>
                <a:xfrm>
                  <a:off x="3667750" y="1261564"/>
                  <a:ext cx="1615800" cy="38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2012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12" name="Google Shape;112;p18"/>
              <p:cNvGrpSpPr/>
              <p:nvPr/>
            </p:nvGrpSpPr>
            <p:grpSpPr>
              <a:xfrm>
                <a:off x="3460442" y="2164479"/>
                <a:ext cx="2129205" cy="1411384"/>
                <a:chOff x="3514020" y="2153763"/>
                <a:chExt cx="2129205" cy="1411384"/>
              </a:xfrm>
            </p:grpSpPr>
            <p:pic>
              <p:nvPicPr>
                <p:cNvPr id="113" name="Google Shape;113;p18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514020" y="2153763"/>
                  <a:ext cx="2129205" cy="141138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4" name="Google Shape;114;p18"/>
                <p:cNvSpPr txBox="1"/>
                <p:nvPr/>
              </p:nvSpPr>
              <p:spPr>
                <a:xfrm>
                  <a:off x="3760975" y="2615666"/>
                  <a:ext cx="1615800" cy="405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2015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15" name="Google Shape;115;p18"/>
              <p:cNvGrpSpPr/>
              <p:nvPr/>
            </p:nvGrpSpPr>
            <p:grpSpPr>
              <a:xfrm>
                <a:off x="3510804" y="3538889"/>
                <a:ext cx="2108532" cy="1411399"/>
                <a:chOff x="3650107" y="3517458"/>
                <a:chExt cx="2108532" cy="1411399"/>
              </a:xfrm>
            </p:grpSpPr>
            <p:pic>
              <p:nvPicPr>
                <p:cNvPr id="116" name="Google Shape;116;p18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3650107" y="3517458"/>
                  <a:ext cx="2108532" cy="14113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7" name="Google Shape;117;p18"/>
                <p:cNvSpPr txBox="1"/>
                <p:nvPr/>
              </p:nvSpPr>
              <p:spPr>
                <a:xfrm>
                  <a:off x="3862974" y="3969768"/>
                  <a:ext cx="1615800" cy="405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2018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118" name="Google Shape;118;p18"/>
            <p:cNvGrpSpPr/>
            <p:nvPr/>
          </p:nvGrpSpPr>
          <p:grpSpPr>
            <a:xfrm>
              <a:off x="6306884" y="721059"/>
              <a:ext cx="2157066" cy="4204065"/>
              <a:chOff x="6306884" y="721059"/>
              <a:chExt cx="2157066" cy="4204065"/>
            </a:xfrm>
          </p:grpSpPr>
          <p:grpSp>
            <p:nvGrpSpPr>
              <p:cNvPr id="119" name="Google Shape;119;p18"/>
              <p:cNvGrpSpPr/>
              <p:nvPr/>
            </p:nvGrpSpPr>
            <p:grpSpPr>
              <a:xfrm>
                <a:off x="6316285" y="721059"/>
                <a:ext cx="2129100" cy="1465857"/>
                <a:chOff x="6316604" y="791012"/>
                <a:chExt cx="2012001" cy="1385105"/>
              </a:xfrm>
            </p:grpSpPr>
            <p:pic>
              <p:nvPicPr>
                <p:cNvPr id="120" name="Google Shape;120;p18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6316604" y="791012"/>
                  <a:ext cx="2012001" cy="1385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1" name="Google Shape;121;p18"/>
                <p:cNvSpPr txBox="1"/>
                <p:nvPr/>
              </p:nvSpPr>
              <p:spPr>
                <a:xfrm>
                  <a:off x="6512662" y="1261564"/>
                  <a:ext cx="1615800" cy="383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2013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22" name="Google Shape;122;p18"/>
              <p:cNvGrpSpPr/>
              <p:nvPr/>
            </p:nvGrpSpPr>
            <p:grpSpPr>
              <a:xfrm>
                <a:off x="6334750" y="2170419"/>
                <a:ext cx="2129201" cy="1335218"/>
                <a:chOff x="6312506" y="2191961"/>
                <a:chExt cx="2016098" cy="1283000"/>
              </a:xfrm>
            </p:grpSpPr>
            <p:pic>
              <p:nvPicPr>
                <p:cNvPr id="123" name="Google Shape;123;p1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980" t="0"/>
                <a:stretch/>
              </p:blipFill>
              <p:spPr>
                <a:xfrm>
                  <a:off x="6312506" y="2191961"/>
                  <a:ext cx="2016098" cy="128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4" name="Google Shape;124;p18"/>
                <p:cNvSpPr txBox="1"/>
                <p:nvPr/>
              </p:nvSpPr>
              <p:spPr>
                <a:xfrm>
                  <a:off x="6512662" y="2615666"/>
                  <a:ext cx="1615800" cy="389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2016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125" name="Google Shape;125;p18"/>
              <p:cNvGrpSpPr/>
              <p:nvPr/>
            </p:nvGrpSpPr>
            <p:grpSpPr>
              <a:xfrm>
                <a:off x="6306884" y="3540019"/>
                <a:ext cx="2108555" cy="1385105"/>
                <a:chOff x="6199728" y="3518587"/>
                <a:chExt cx="2108555" cy="1385105"/>
              </a:xfrm>
            </p:grpSpPr>
            <p:pic>
              <p:nvPicPr>
                <p:cNvPr id="126" name="Google Shape;126;p18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6199728" y="3518587"/>
                  <a:ext cx="2108555" cy="1385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7" name="Google Shape;127;p18"/>
                <p:cNvSpPr txBox="1"/>
                <p:nvPr/>
              </p:nvSpPr>
              <p:spPr>
                <a:xfrm>
                  <a:off x="6512662" y="3969768"/>
                  <a:ext cx="1615800" cy="405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2019</a:t>
                  </a:r>
                  <a:endParaRPr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128" name="Google Shape;128;p18"/>
          <p:cNvSpPr txBox="1"/>
          <p:nvPr/>
        </p:nvSpPr>
        <p:spPr>
          <a:xfrm>
            <a:off x="0" y="4831553"/>
            <a:ext cx="67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from: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2"/>
              </a:rPr>
              <a:t>https://www.extension.iastate.edu/agdm/crops/pdf/a1-12.pdf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675" y="1145525"/>
            <a:ext cx="6122199" cy="399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Counties and States (</a:t>
            </a:r>
            <a:r>
              <a:rPr lang="en" sz="3000">
                <a:solidFill>
                  <a:schemeClr val="accent4"/>
                </a:solidFill>
              </a:rPr>
              <a:t>Vector Data)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183125" y="1953163"/>
            <a:ext cx="26790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</a:rPr>
              <a:t>TIGER: US Census States 2018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11700" y="34886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TIGER: US Census Counties 2018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Data Extraction (features)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0" y="1856707"/>
            <a:ext cx="2231570" cy="147468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535775" y="3346317"/>
            <a:ext cx="19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Crop Masking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058838" y="3566589"/>
            <a:ext cx="19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Split by County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773850" y="3378475"/>
            <a:ext cx="27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Band-wise Histograms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0"/>
          <p:cNvCxnSpPr>
            <a:stCxn id="142" idx="3"/>
          </p:cNvCxnSpPr>
          <p:nvPr/>
        </p:nvCxnSpPr>
        <p:spPr>
          <a:xfrm>
            <a:off x="2543260" y="2594048"/>
            <a:ext cx="492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>
            <a:endCxn id="148" idx="1"/>
          </p:cNvCxnSpPr>
          <p:nvPr/>
        </p:nvCxnSpPr>
        <p:spPr>
          <a:xfrm>
            <a:off x="5025526" y="2594048"/>
            <a:ext cx="46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grpSp>
        <p:nvGrpSpPr>
          <p:cNvPr id="149" name="Google Shape;149;p20"/>
          <p:cNvGrpSpPr/>
          <p:nvPr/>
        </p:nvGrpSpPr>
        <p:grpSpPr>
          <a:xfrm>
            <a:off x="3059665" y="1668380"/>
            <a:ext cx="1917289" cy="1851236"/>
            <a:chOff x="3212502" y="1921262"/>
            <a:chExt cx="1966248" cy="1898509"/>
          </a:xfrm>
        </p:grpSpPr>
        <p:pic>
          <p:nvPicPr>
            <p:cNvPr id="150" name="Google Shape;150;p20"/>
            <p:cNvPicPr preferRelativeResize="0"/>
            <p:nvPr/>
          </p:nvPicPr>
          <p:blipFill rotWithShape="1">
            <a:blip r:embed="rId4">
              <a:alphaModFix/>
            </a:blip>
            <a:srcRect b="2553" l="0" r="0" t="0"/>
            <a:stretch/>
          </p:blipFill>
          <p:spPr>
            <a:xfrm>
              <a:off x="3212502" y="1921262"/>
              <a:ext cx="1359500" cy="165079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1" name="Google Shape;15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7875" y="2594050"/>
              <a:ext cx="1610875" cy="122572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52" name="Google Shape;152;p20"/>
          <p:cNvSpPr txBox="1"/>
          <p:nvPr/>
        </p:nvSpPr>
        <p:spPr>
          <a:xfrm>
            <a:off x="311550" y="1458525"/>
            <a:ext cx="2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2013 - 2019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2902613" y="1236028"/>
            <a:ext cx="22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99 Counties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507350" y="4225525"/>
            <a:ext cx="812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data point is an array of size (histogram bins, bands), and there are (number of years) × (number of counties) of them ≈ 650 data points.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150" y="1653851"/>
            <a:ext cx="2898799" cy="17126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4"/>
                </a:solidFill>
              </a:rPr>
              <a:t>Crop Masking </a:t>
            </a:r>
            <a:endParaRPr sz="3000">
              <a:solidFill>
                <a:schemeClr val="accent4"/>
              </a:solidFill>
            </a:endParaRPr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311700" y="1152475"/>
            <a:ext cx="3846000" cy="3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USDA NASS Cropland Data Layers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Confidence </a:t>
            </a:r>
            <a:r>
              <a:rPr lang="en">
                <a:solidFill>
                  <a:schemeClr val="lt2"/>
                </a:solidFill>
              </a:rPr>
              <a:t>- pixel-wise confidence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97%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Cultivated </a:t>
            </a:r>
            <a:r>
              <a:rPr lang="en">
                <a:solidFill>
                  <a:schemeClr val="lt2"/>
                </a:solidFill>
              </a:rPr>
              <a:t>- binary classification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Cultivated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Cropland </a:t>
            </a:r>
            <a:r>
              <a:rPr lang="en">
                <a:solidFill>
                  <a:schemeClr val="lt2"/>
                </a:solidFill>
              </a:rPr>
              <a:t>- crop-specific land cover specification (crop types)</a:t>
            </a:r>
            <a:endParaRPr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Corn - 1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62" name="Google Shape;162;p21"/>
          <p:cNvGrpSpPr/>
          <p:nvPr/>
        </p:nvGrpSpPr>
        <p:grpSpPr>
          <a:xfrm>
            <a:off x="3769597" y="-12"/>
            <a:ext cx="5361385" cy="1754994"/>
            <a:chOff x="3010401" y="311944"/>
            <a:chExt cx="6133606" cy="2007773"/>
          </a:xfrm>
        </p:grpSpPr>
        <p:grpSp>
          <p:nvGrpSpPr>
            <p:cNvPr id="163" name="Google Shape;163;p21"/>
            <p:cNvGrpSpPr/>
            <p:nvPr/>
          </p:nvGrpSpPr>
          <p:grpSpPr>
            <a:xfrm>
              <a:off x="5080162" y="311944"/>
              <a:ext cx="4063845" cy="2007773"/>
              <a:chOff x="4875087" y="235744"/>
              <a:chExt cx="4063845" cy="2007773"/>
            </a:xfrm>
          </p:grpSpPr>
          <p:pic>
            <p:nvPicPr>
              <p:cNvPr descr="image-490444865424851" id="164" name="Google Shape;164;p21"/>
              <p:cNvPicPr preferRelativeResize="0"/>
              <p:nvPr/>
            </p:nvPicPr>
            <p:blipFill rotWithShape="1">
              <a:blip r:embed="rId3">
                <a:alphaModFix/>
              </a:blip>
              <a:srcRect b="12219" l="0" r="0" t="0"/>
              <a:stretch/>
            </p:blipFill>
            <p:spPr>
              <a:xfrm>
                <a:off x="4875087" y="235744"/>
                <a:ext cx="4063845" cy="2007773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65" name="Google Shape;165;p21"/>
              <p:cNvSpPr/>
              <p:nvPr/>
            </p:nvSpPr>
            <p:spPr>
              <a:xfrm>
                <a:off x="6881977" y="790559"/>
                <a:ext cx="564600" cy="5646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6" name="Google Shape;166;p21"/>
            <p:cNvSpPr txBox="1"/>
            <p:nvPr/>
          </p:nvSpPr>
          <p:spPr>
            <a:xfrm>
              <a:off x="3010401" y="1016236"/>
              <a:ext cx="20331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Confidence</a:t>
              </a:r>
              <a:endPara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21"/>
          <p:cNvGrpSpPr/>
          <p:nvPr/>
        </p:nvGrpSpPr>
        <p:grpSpPr>
          <a:xfrm>
            <a:off x="3335756" y="1754975"/>
            <a:ext cx="5796419" cy="1754975"/>
            <a:chOff x="2307628" y="2848522"/>
            <a:chExt cx="6631300" cy="2007751"/>
          </a:xfrm>
        </p:grpSpPr>
        <p:grpSp>
          <p:nvGrpSpPr>
            <p:cNvPr id="168" name="Google Shape;168;p21"/>
            <p:cNvGrpSpPr/>
            <p:nvPr/>
          </p:nvGrpSpPr>
          <p:grpSpPr>
            <a:xfrm>
              <a:off x="4875177" y="2848522"/>
              <a:ext cx="4063750" cy="2007751"/>
              <a:chOff x="4875177" y="2620472"/>
              <a:chExt cx="4063750" cy="2007751"/>
            </a:xfrm>
          </p:grpSpPr>
          <p:pic>
            <p:nvPicPr>
              <p:cNvPr descr="image-1110568939410618" id="169" name="Google Shape;169;p21"/>
              <p:cNvPicPr preferRelativeResize="0"/>
              <p:nvPr/>
            </p:nvPicPr>
            <p:blipFill rotWithShape="1">
              <a:blip r:embed="rId4">
                <a:alphaModFix/>
              </a:blip>
              <a:srcRect b="12219" l="0" r="0" t="0"/>
              <a:stretch/>
            </p:blipFill>
            <p:spPr>
              <a:xfrm>
                <a:off x="4875177" y="2620472"/>
                <a:ext cx="4063750" cy="2007751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70" name="Google Shape;170;p21"/>
              <p:cNvSpPr/>
              <p:nvPr/>
            </p:nvSpPr>
            <p:spPr>
              <a:xfrm>
                <a:off x="7127474" y="3323394"/>
                <a:ext cx="564600" cy="5646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1" name="Google Shape;171;p21"/>
            <p:cNvSpPr txBox="1"/>
            <p:nvPr/>
          </p:nvSpPr>
          <p:spPr>
            <a:xfrm>
              <a:off x="2307628" y="3491945"/>
              <a:ext cx="25545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Confidence &amp; Cultivated</a:t>
              </a:r>
              <a:endPara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oogle Shape;172;p21"/>
          <p:cNvGrpSpPr/>
          <p:nvPr/>
        </p:nvGrpSpPr>
        <p:grpSpPr>
          <a:xfrm>
            <a:off x="3836198" y="3509975"/>
            <a:ext cx="5294777" cy="1633525"/>
            <a:chOff x="3970427" y="3486444"/>
            <a:chExt cx="5162111" cy="1592595"/>
          </a:xfrm>
        </p:grpSpPr>
        <p:grpSp>
          <p:nvGrpSpPr>
            <p:cNvPr id="173" name="Google Shape;173;p21"/>
            <p:cNvGrpSpPr/>
            <p:nvPr/>
          </p:nvGrpSpPr>
          <p:grpSpPr>
            <a:xfrm>
              <a:off x="5657379" y="3486444"/>
              <a:ext cx="3475159" cy="1592595"/>
              <a:chOff x="5657379" y="3486444"/>
              <a:chExt cx="3475159" cy="1592595"/>
            </a:xfrm>
          </p:grpSpPr>
          <p:pic>
            <p:nvPicPr>
              <p:cNvPr id="174" name="Google Shape;174;p21"/>
              <p:cNvPicPr preferRelativeResize="0"/>
              <p:nvPr/>
            </p:nvPicPr>
            <p:blipFill rotWithShape="1">
              <a:blip r:embed="rId5">
                <a:alphaModFix/>
              </a:blip>
              <a:srcRect b="12449" l="12449" r="0" t="0"/>
              <a:stretch/>
            </p:blipFill>
            <p:spPr>
              <a:xfrm>
                <a:off x="5657379" y="3486444"/>
                <a:ext cx="3475159" cy="1592595"/>
              </a:xfrm>
              <a:prstGeom prst="rect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75" name="Google Shape;175;p21"/>
              <p:cNvSpPr/>
              <p:nvPr/>
            </p:nvSpPr>
            <p:spPr>
              <a:xfrm>
                <a:off x="7649602" y="3974847"/>
                <a:ext cx="481200" cy="481200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" name="Google Shape;176;p21"/>
            <p:cNvSpPr txBox="1"/>
            <p:nvPr/>
          </p:nvSpPr>
          <p:spPr>
            <a:xfrm>
              <a:off x="3970427" y="3974843"/>
              <a:ext cx="1689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Confidence, Cultivated, &amp; Corn</a:t>
              </a:r>
              <a:endPara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238443"/>
      </a:dk2>
      <a:lt2>
        <a:srgbClr val="FFFFCC"/>
      </a:lt2>
      <a:accent1>
        <a:srgbClr val="78C679"/>
      </a:accent1>
      <a:accent2>
        <a:srgbClr val="C2E699"/>
      </a:accent2>
      <a:accent3>
        <a:srgbClr val="F3F3F3"/>
      </a:accent3>
      <a:accent4>
        <a:srgbClr val="004529"/>
      </a:accent4>
      <a:accent5>
        <a:srgbClr val="FFE599"/>
      </a:accent5>
      <a:accent6>
        <a:srgbClr val="FFFFFF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